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852" r:id="rId3"/>
    <p:sldId id="951" r:id="rId5"/>
    <p:sldId id="840" r:id="rId6"/>
    <p:sldId id="1144" r:id="rId7"/>
    <p:sldId id="1395" r:id="rId8"/>
    <p:sldId id="898" r:id="rId9"/>
    <p:sldId id="980" r:id="rId10"/>
    <p:sldId id="1482" r:id="rId11"/>
    <p:sldId id="1346" r:id="rId12"/>
    <p:sldId id="996" r:id="rId13"/>
    <p:sldId id="1086" r:id="rId14"/>
    <p:sldId id="1340" r:id="rId15"/>
    <p:sldId id="1381" r:id="rId16"/>
    <p:sldId id="1483" r:id="rId17"/>
    <p:sldId id="1088" r:id="rId18"/>
    <p:sldId id="1373" r:id="rId19"/>
    <p:sldId id="1374" r:id="rId20"/>
    <p:sldId id="1382" r:id="rId21"/>
    <p:sldId id="1375" r:id="rId22"/>
  </p:sldIdLst>
  <p:sldSz cx="14399895" cy="899922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A00"/>
    <a:srgbClr val="5DC1C3"/>
    <a:srgbClr val="F13D6D"/>
    <a:srgbClr val="6EB9B8"/>
    <a:srgbClr val="C7C8D4"/>
    <a:srgbClr val="9164F0"/>
    <a:srgbClr val="B63C6B"/>
    <a:srgbClr val="47A6A5"/>
    <a:srgbClr val="4AFFFF"/>
    <a:srgbClr val="B1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3" autoAdjust="0"/>
    <p:restoredTop sz="95840"/>
  </p:normalViewPr>
  <p:slideViewPr>
    <p:cSldViewPr snapToGrid="0">
      <p:cViewPr>
        <p:scale>
          <a:sx n="90" d="100"/>
          <a:sy n="90" d="100"/>
        </p:scale>
        <p:origin x="1160" y="-208"/>
      </p:cViewPr>
      <p:guideLst>
        <p:guide orient="horz" pos="2706"/>
        <p:guide pos="45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5788" y="1431925"/>
            <a:ext cx="61864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授权字体：方正兰亭黑简、方正兰亭黑粗。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优就业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6810" y="1043305"/>
            <a:ext cx="2409825" cy="78422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635" y="8542020"/>
            <a:ext cx="14399895" cy="471805"/>
          </a:xfrm>
          <a:prstGeom prst="rect">
            <a:avLst/>
          </a:prstGeom>
          <a:pattFill prst="dkUpDiag">
            <a:fgClr>
              <a:srgbClr val="F0F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优就业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6810" y="1043305"/>
            <a:ext cx="2409825" cy="78422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270" y="3378835"/>
            <a:ext cx="14397990" cy="2599055"/>
          </a:xfrm>
          <a:prstGeom prst="rect">
            <a:avLst/>
          </a:prstGeom>
          <a:solidFill>
            <a:srgbClr val="B63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优就业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6810" y="1043305"/>
            <a:ext cx="2409825" cy="7842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9965" y="8387080"/>
            <a:ext cx="3239770" cy="353695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方正兰亭黑简体" panose="02000000000000000000" charset="-122"/>
                <a:cs typeface="Arial" panose="020B0604020202020204" pitchFamily="34" charset="0"/>
              </a:defRPr>
            </a:lvl1pPr>
          </a:lstStyle>
          <a:p>
            <a:fld id="{96C1A379-C2C6-4A12-BC8D-9E65C816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70120" y="8387080"/>
            <a:ext cx="4859655" cy="353695"/>
          </a:xfrm>
        </p:spPr>
        <p:txBody>
          <a:bodyPr/>
          <a:lstStyle>
            <a:lvl1pPr>
              <a:defRPr>
                <a:latin typeface="方正兰亭黑简体" panose="02000000000000000000" charset="-122"/>
                <a:ea typeface="方正兰亭黑简体" panose="020000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70160" y="8387080"/>
            <a:ext cx="3239770" cy="353695"/>
          </a:xfrm>
        </p:spPr>
        <p:txBody>
          <a:bodyPr/>
          <a:lstStyle>
            <a:lvl1pPr>
              <a:defRPr>
                <a:latin typeface="方正兰亭黑简体" panose="02000000000000000000" charset="-122"/>
                <a:ea typeface="方正兰亭黑简体" panose="02000000000000000000" charset="-122"/>
              </a:defRPr>
            </a:lvl1pPr>
          </a:lstStyle>
          <a:p>
            <a:fld id="{679BDD16-E2B9-42B3-A65E-B68476A04485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优就业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6810" y="1043305"/>
            <a:ext cx="2409825" cy="7842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3970"/>
            <a:ext cx="1656715" cy="193675"/>
          </a:xfrm>
          <a:prstGeom prst="rect">
            <a:avLst/>
          </a:prstGeom>
          <a:solidFill>
            <a:srgbClr val="B63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647190" y="-13970"/>
            <a:ext cx="1920240" cy="193675"/>
          </a:xfrm>
          <a:prstGeom prst="rect">
            <a:avLst/>
          </a:prstGeom>
          <a:solidFill>
            <a:srgbClr val="F13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538855" y="-13970"/>
            <a:ext cx="1708150" cy="193675"/>
          </a:xfrm>
          <a:prstGeom prst="rect">
            <a:avLst/>
          </a:prstGeom>
          <a:solidFill>
            <a:srgbClr val="F57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226685" y="-13970"/>
            <a:ext cx="1854200" cy="193675"/>
          </a:xfrm>
          <a:prstGeom prst="rect">
            <a:avLst/>
          </a:prstGeom>
          <a:solidFill>
            <a:srgbClr val="FFB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7036435" y="-13970"/>
            <a:ext cx="1854200" cy="193675"/>
          </a:xfrm>
          <a:prstGeom prst="rect">
            <a:avLst/>
          </a:prstGeom>
          <a:solidFill>
            <a:srgbClr val="5DC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8880475" y="-13970"/>
            <a:ext cx="1854200" cy="193675"/>
          </a:xfrm>
          <a:prstGeom prst="rect">
            <a:avLst/>
          </a:prstGeom>
          <a:solidFill>
            <a:srgbClr val="47A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10723880" y="-13970"/>
            <a:ext cx="1854200" cy="193675"/>
          </a:xfrm>
          <a:prstGeom prst="rect">
            <a:avLst/>
          </a:prstGeom>
          <a:solidFill>
            <a:srgbClr val="A1D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2567920" y="-13970"/>
            <a:ext cx="1831975" cy="193675"/>
          </a:xfrm>
          <a:prstGeom prst="rect">
            <a:avLst/>
          </a:prstGeom>
          <a:solidFill>
            <a:srgbClr val="CFF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1200150" rtl="0" eaLnBrk="1" latinLnBrk="0" hangingPunct="1">
        <a:lnSpc>
          <a:spcPct val="90000"/>
        </a:lnSpc>
        <a:spcBef>
          <a:spcPct val="0"/>
        </a:spcBef>
        <a:buNone/>
        <a:defRPr sz="57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720" indent="-297180" algn="l" defTabSz="1200150" rtl="0" eaLnBrk="1" latinLnBrk="0" hangingPunct="1">
        <a:lnSpc>
          <a:spcPct val="90000"/>
        </a:lnSpc>
        <a:spcBef>
          <a:spcPct val="263000"/>
        </a:spcBef>
        <a:buFont typeface="Arial" panose="020B0604020202020204" pitchFamily="34" charset="0"/>
        <a:buChar char="•"/>
        <a:defRPr sz="3675" kern="1200">
          <a:solidFill>
            <a:schemeClr val="tx1"/>
          </a:solidFill>
          <a:latin typeface="+mn-lt"/>
          <a:ea typeface="+mn-ea"/>
          <a:cs typeface="+mn-cs"/>
        </a:defRPr>
      </a:lvl1pPr>
      <a:lvl2pPr marL="900430" indent="-297180" algn="l" defTabSz="1200150" rtl="0" eaLnBrk="1" latinLnBrk="0" hangingPunct="1">
        <a:lnSpc>
          <a:spcPct val="90000"/>
        </a:lnSpc>
        <a:spcBef>
          <a:spcPts val="655"/>
        </a:spcBef>
        <a:buFont typeface="Arial" panose="020B0604020202020204" pitchFamily="34" charset="0"/>
        <a:buChar char="•"/>
        <a:defRPr sz="3145" kern="1200">
          <a:solidFill>
            <a:schemeClr val="tx1"/>
          </a:solidFill>
          <a:latin typeface="+mn-lt"/>
          <a:ea typeface="+mn-ea"/>
          <a:cs typeface="+mn-cs"/>
        </a:defRPr>
      </a:lvl2pPr>
      <a:lvl3pPr marL="1499870" indent="-297180" algn="l" defTabSz="1200150" rtl="0" eaLnBrk="1" latinLnBrk="0" hangingPunct="1">
        <a:lnSpc>
          <a:spcPct val="90000"/>
        </a:lnSpc>
        <a:spcBef>
          <a:spcPts val="655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5" indent="-297180" algn="l" defTabSz="1200150" rtl="0" eaLnBrk="1" latinLnBrk="0" hangingPunct="1">
        <a:lnSpc>
          <a:spcPct val="90000"/>
        </a:lnSpc>
        <a:spcBef>
          <a:spcPts val="655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4pPr>
      <a:lvl5pPr marL="2700655" indent="-297180" algn="l" defTabSz="1200150" rtl="0" eaLnBrk="1" latinLnBrk="0" hangingPunct="1">
        <a:lnSpc>
          <a:spcPct val="90000"/>
        </a:lnSpc>
        <a:spcBef>
          <a:spcPts val="655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5pPr>
      <a:lvl6pPr marL="3300095" indent="-297180" algn="l" defTabSz="1200150" rtl="0" eaLnBrk="1" latinLnBrk="0" hangingPunct="1">
        <a:lnSpc>
          <a:spcPct val="90000"/>
        </a:lnSpc>
        <a:spcBef>
          <a:spcPts val="655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05" indent="-297180" algn="l" defTabSz="1200150" rtl="0" eaLnBrk="1" latinLnBrk="0" hangingPunct="1">
        <a:lnSpc>
          <a:spcPct val="90000"/>
        </a:lnSpc>
        <a:spcBef>
          <a:spcPts val="655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7pPr>
      <a:lvl8pPr marL="4500245" indent="-297180" algn="l" defTabSz="1200150" rtl="0" eaLnBrk="1" latinLnBrk="0" hangingPunct="1">
        <a:lnSpc>
          <a:spcPct val="90000"/>
        </a:lnSpc>
        <a:spcBef>
          <a:spcPts val="655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8pPr>
      <a:lvl9pPr marL="5100320" indent="-297180" algn="l" defTabSz="1200150" rtl="0" eaLnBrk="1" latinLnBrk="0" hangingPunct="1">
        <a:lnSpc>
          <a:spcPct val="90000"/>
        </a:lnSpc>
        <a:spcBef>
          <a:spcPts val="655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1pPr>
      <a:lvl2pPr marL="60071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4pPr>
      <a:lvl5pPr marL="239966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5pPr>
      <a:lvl6pPr marL="300037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6pPr>
      <a:lvl7pPr marL="359981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7pPr>
      <a:lvl8pPr marL="4200525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8pPr>
      <a:lvl9pPr marL="4800600" algn="l" defTabSz="1200150" rtl="0" eaLnBrk="1" latinLnBrk="0" hangingPunct="1">
        <a:defRPr sz="2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22425" y="3202305"/>
            <a:ext cx="120415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小程序实训开班</a:t>
            </a:r>
            <a:endParaRPr lang="zh-CN" altLang="en-US" sz="9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8790" y="7015480"/>
            <a:ext cx="4064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中公教育优就业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IT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培训研究院 </a:t>
            </a:r>
            <a:r>
              <a:rPr lang="zh-CN" altLang="en-US" sz="1600" dirty="0" smtClean="0">
                <a:solidFill>
                  <a:srgbClr val="FF4A00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●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UI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研究院</a:t>
            </a:r>
            <a:endParaRPr lang="zh-CN" altLang="en-US" sz="1600" dirty="0" smtClean="0">
              <a:solidFill>
                <a:schemeClr val="bg2">
                  <a:lumMod val="50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6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小结</a:t>
            </a:r>
            <a:r>
              <a:rPr sz="36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</a:t>
            </a:r>
            <a:endParaRPr lang="en-US" altLang="zh-CN" sz="3600" dirty="0" smtClean="0">
              <a:solidFill>
                <a:srgbClr val="FF4A00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pic>
        <p:nvPicPr>
          <p:cNvPr id="11" name="图片 10" descr="C:\Users\Administrator\Desktop\人物.png人物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1289665" y="2952115"/>
            <a:ext cx="2367915" cy="45250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4" name="椭圆 3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</a:rPr>
                <a:t>二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12875" y="4382135"/>
            <a:ext cx="9272905" cy="553085"/>
            <a:chOff x="2225" y="6901"/>
            <a:chExt cx="14603" cy="871"/>
          </a:xfrm>
        </p:grpSpPr>
        <p:sp>
          <p:nvSpPr>
            <p:cNvPr id="12" name="文本框 11"/>
            <p:cNvSpPr txBox="1"/>
            <p:nvPr/>
          </p:nvSpPr>
          <p:spPr>
            <a:xfrm>
              <a:off x="4320" y="6901"/>
              <a:ext cx="12508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000" dirty="0" smtClean="0"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说说我们身边接触到的小程序？</a:t>
              </a:r>
              <a:endParaRPr lang="zh-CN" altLang="en-US" sz="3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5" y="6901"/>
              <a:ext cx="2095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sz="3000" dirty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提问</a:t>
              </a:r>
              <a:r>
                <a:rPr lang="en-US" altLang="zh-CN" sz="3000" dirty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2</a:t>
              </a:r>
              <a:r>
                <a:rPr lang="zh-CN" altLang="en-US" sz="3000" dirty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：</a:t>
              </a:r>
              <a:endParaRPr lang="zh-CN" altLang="en-US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743200" y="3391535"/>
            <a:ext cx="79425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小程序到底可以做些什么？</a:t>
            </a:r>
            <a:endParaRPr lang="zh-CN" sz="3000" dirty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12875" y="3391535"/>
            <a:ext cx="13296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提问</a:t>
            </a:r>
            <a:r>
              <a:rPr lang="en-US" altLang="zh-CN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1</a:t>
            </a:r>
            <a:r>
              <a:rPr lang="zh-CN" altLang="en-US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：</a:t>
            </a:r>
            <a:endParaRPr lang="zh-CN" altLang="en-US" sz="3000" dirty="0">
              <a:solidFill>
                <a:srgbClr val="B63C6B"/>
              </a:solidFill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2920" y="8656320"/>
            <a:ext cx="38582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▶构成形式（广义）  ▶构成形式（狭义） 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</a:t>
            </a:r>
            <a:r>
              <a:rPr lang="zh-CN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8790" y="8124825"/>
            <a:ext cx="4064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中公教育优就业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IT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培训研究院 </a:t>
            </a:r>
            <a:r>
              <a:rPr lang="zh-CN" altLang="en-US" sz="1600" dirty="0" smtClean="0">
                <a:solidFill>
                  <a:srgbClr val="FF4A00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●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UI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研究院</a:t>
            </a:r>
            <a:endParaRPr lang="zh-CN" altLang="en-US" sz="1600" dirty="0" smtClean="0">
              <a:solidFill>
                <a:schemeClr val="bg2">
                  <a:lumMod val="50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6275" y="3378835"/>
            <a:ext cx="12985750" cy="2599055"/>
          </a:xfrm>
          <a:prstGeom prst="rect">
            <a:avLst/>
          </a:prstGeom>
          <a:solidFill>
            <a:srgbClr val="B63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6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三、</a:t>
            </a:r>
            <a:r>
              <a:rPr lang="zh-CN" altLang="en-US" sz="6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实训授课安排</a:t>
            </a:r>
            <a:endParaRPr lang="zh-CN" sz="6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3" name="椭圆 2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  <a:sym typeface="+mn-ea"/>
                </a:rPr>
                <a:t>三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实训授课安排</a:t>
            </a:r>
            <a:endParaRPr 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7475" y="2136140"/>
            <a:ext cx="12385675" cy="5169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000" dirty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（一</a:t>
            </a:r>
            <a:r>
              <a:rPr lang="zh-CN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）</a:t>
            </a:r>
            <a:r>
              <a:rPr lang="zh-CN" altLang="en-US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授课内容和时间</a:t>
            </a:r>
            <a:endParaRPr lang="en-US" altLang="zh-CN" sz="2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  <a:p>
            <a:pPr marL="342900" indent="-342900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第一天：注册小程序</a:t>
            </a:r>
            <a:endParaRPr lang="zh-CN" altLang="en-US" sz="2000" dirty="0" smtClean="0">
              <a:latin typeface="方正兰亭黑简体" panose="02000000000000000000" charset="-122"/>
              <a:ea typeface="方正兰亭粗黑简体" panose="02000000000000000000" charset="-122"/>
              <a:cs typeface="方正兰亭黑简体" panose="02000000000000000000" charset="-122"/>
              <a:sym typeface="+mn-ea"/>
            </a:endParaRPr>
          </a:p>
          <a:p>
            <a:pPr marL="342900" indent="-342900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第二天：介绍小程序事件系统</a:t>
            </a:r>
            <a:endParaRPr lang="zh-CN" altLang="en-US" sz="2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  <a:p>
            <a:pPr marL="342900" indent="-342900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第三天：小程序组件</a:t>
            </a:r>
            <a:endParaRPr lang="zh-CN" altLang="en-US" sz="2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  <a:p>
            <a:pPr marL="342900" indent="-342900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第四天：小程序</a:t>
            </a:r>
            <a:r>
              <a:rPr lang="en-US" altLang="zh-CN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wxml</a:t>
            </a: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语法</a:t>
            </a:r>
            <a:endParaRPr lang="zh-CN" altLang="en-US" sz="2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  <a:p>
            <a:pPr marL="342900" indent="-342900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第五天：小程序</a:t>
            </a:r>
            <a:r>
              <a:rPr lang="en-US" altLang="zh-CN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API</a:t>
            </a: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介绍</a:t>
            </a:r>
            <a:endParaRPr lang="zh-CN" altLang="en-US" sz="2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72920" y="8656320"/>
            <a:ext cx="42481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▶详情页设计流程 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▶卖点提炼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▶运营设计思维  ▶</a:t>
            </a:r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3" name="椭圆 2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  <a:sym typeface="+mn-ea"/>
                </a:rPr>
                <a:t>三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实训授课安排</a:t>
            </a:r>
            <a:endParaRPr 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6840" y="2058670"/>
            <a:ext cx="123856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（</a:t>
            </a:r>
            <a:r>
              <a:rPr lang="zh-CN" altLang="en-US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二）案例展示</a:t>
            </a:r>
            <a:endParaRPr lang="en-US" altLang="zh-CN" sz="2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QQ</a:t>
            </a:r>
            <a:r>
              <a:rPr lang="zh-CN" altLang="en-US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音乐</a:t>
            </a:r>
            <a:endParaRPr lang="zh-CN" altLang="en-US" sz="2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72920" y="8656320"/>
            <a:ext cx="42481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▶详情页设计流程 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▶卖点提炼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▶运营设计思维  ▶</a:t>
            </a:r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43730" y="2071370"/>
            <a:ext cx="2878455" cy="615823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785" y="2058670"/>
            <a:ext cx="2924175" cy="6256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3" name="椭圆 2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  <a:sym typeface="+mn-ea"/>
                </a:rPr>
                <a:t>三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实训授课安排</a:t>
            </a:r>
            <a:endParaRPr 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6840" y="2058670"/>
            <a:ext cx="123856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（</a:t>
            </a:r>
            <a:r>
              <a:rPr lang="zh-CN" altLang="en-US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二）案例展示</a:t>
            </a:r>
            <a:endParaRPr lang="en-US" altLang="zh-CN" sz="2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有声读书会</a:t>
            </a:r>
            <a:endParaRPr lang="zh-CN" altLang="en-US" sz="2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72920" y="8656320"/>
            <a:ext cx="42481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▶详情页设计流程 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▶卖点提炼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▶运营设计思维  ▶</a:t>
            </a:r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680" y="2289175"/>
            <a:ext cx="2884805" cy="6170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550" y="2289175"/>
            <a:ext cx="2840990" cy="6078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6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小结</a:t>
            </a:r>
            <a:r>
              <a:rPr sz="36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</a:t>
            </a:r>
            <a:endParaRPr lang="en-US" altLang="zh-CN" sz="3600" dirty="0" smtClean="0">
              <a:solidFill>
                <a:srgbClr val="FF4A00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pic>
        <p:nvPicPr>
          <p:cNvPr id="11" name="图片 10" descr="C:\Users\Administrator\Desktop\人物.png人物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1289665" y="2952115"/>
            <a:ext cx="2367915" cy="45250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4" name="椭圆 3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</a:rPr>
                <a:t>三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12875" y="4382135"/>
            <a:ext cx="9272905" cy="553720"/>
            <a:chOff x="2225" y="6901"/>
            <a:chExt cx="14603" cy="872"/>
          </a:xfrm>
        </p:grpSpPr>
        <p:sp>
          <p:nvSpPr>
            <p:cNvPr id="12" name="文本框 11"/>
            <p:cNvSpPr txBox="1"/>
            <p:nvPr/>
          </p:nvSpPr>
          <p:spPr>
            <a:xfrm>
              <a:off x="4320" y="6901"/>
              <a:ext cx="12508" cy="8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000" dirty="0" smtClean="0"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对授课内容有哪些疑问？</a:t>
              </a:r>
              <a:endParaRPr lang="zh-CN" altLang="en-US" sz="3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5" y="6901"/>
              <a:ext cx="2095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sz="3000" dirty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提问</a:t>
              </a:r>
              <a:r>
                <a:rPr lang="en-US" altLang="zh-CN" sz="3000" dirty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2</a:t>
              </a:r>
              <a:r>
                <a:rPr lang="zh-CN" altLang="en-US" sz="3000" dirty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：</a:t>
              </a:r>
              <a:endParaRPr lang="zh-CN" altLang="en-US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743200" y="3391535"/>
            <a:ext cx="794258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最期待能做出的哪个作品？</a:t>
            </a:r>
            <a:endParaRPr lang="zh-CN" altLang="en-US" sz="3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sz="3000" dirty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12875" y="3391535"/>
            <a:ext cx="13296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提问</a:t>
            </a:r>
            <a:r>
              <a:rPr lang="en-US" altLang="zh-CN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1</a:t>
            </a:r>
            <a:r>
              <a:rPr lang="zh-CN" altLang="en-US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：</a:t>
            </a:r>
            <a:endParaRPr lang="zh-CN" altLang="en-US" sz="3000" dirty="0">
              <a:solidFill>
                <a:srgbClr val="B63C6B"/>
              </a:solidFill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72920" y="8656320"/>
            <a:ext cx="42481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▶详情页设计流程  ▶卖点提炼  ▶运营设计思维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▶</a:t>
            </a:r>
            <a:r>
              <a:rPr lang="zh-CN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8790" y="8124825"/>
            <a:ext cx="4064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中公教育优就业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IT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培训研究院 </a:t>
            </a:r>
            <a:r>
              <a:rPr lang="zh-CN" altLang="en-US" sz="1600" dirty="0" smtClean="0">
                <a:solidFill>
                  <a:srgbClr val="FF4A00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●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UI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研究院</a:t>
            </a:r>
            <a:endParaRPr lang="zh-CN" altLang="en-US" sz="1600" dirty="0" smtClean="0">
              <a:solidFill>
                <a:schemeClr val="bg2">
                  <a:lumMod val="50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6275" y="3378835"/>
            <a:ext cx="12985750" cy="2599055"/>
          </a:xfrm>
          <a:prstGeom prst="rect">
            <a:avLst/>
          </a:prstGeom>
          <a:solidFill>
            <a:srgbClr val="B63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四</a:t>
            </a:r>
            <a:r>
              <a:rPr lang="zh-CN" sz="6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、</a:t>
            </a:r>
            <a:r>
              <a:rPr lang="zh-CN" altLang="en-US" sz="6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实训答辩</a:t>
            </a:r>
            <a:endParaRPr lang="zh-CN" sz="6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3" name="椭圆 2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  <a:sym typeface="+mn-ea"/>
                </a:rPr>
                <a:t>四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实训答辩</a:t>
            </a:r>
            <a:endParaRPr 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6840" y="2058670"/>
            <a:ext cx="1238567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000" dirty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（一</a:t>
            </a:r>
            <a:r>
              <a:rPr lang="zh-CN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）</a:t>
            </a:r>
            <a:r>
              <a:rPr lang="zh-CN" altLang="en-US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答辩要求</a:t>
            </a:r>
            <a:endParaRPr lang="en-US" altLang="zh-CN" sz="2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1.</a:t>
            </a:r>
            <a:r>
              <a:rPr lang="zh-CN" altLang="en-US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分组学习，作业按组提交</a:t>
            </a:r>
            <a:endParaRPr lang="en-US" altLang="zh-CN" sz="2000" dirty="0" smtClean="0">
              <a:latin typeface="方正兰亭黑简体" panose="02000000000000000000" charset="-122"/>
              <a:ea typeface="方正兰亭粗黑简体" panose="02000000000000000000" charset="-122"/>
              <a:cs typeface="方正兰亭黑简体" panose="02000000000000000000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2.</a:t>
            </a:r>
            <a:r>
              <a:rPr lang="zh-CN" altLang="en-US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学生分组，</a:t>
            </a:r>
            <a:r>
              <a:rPr lang="zh-CN" altLang="en-US" sz="20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学习小组要有队标、口号</a:t>
            </a:r>
            <a:endParaRPr lang="en-US" altLang="zh-CN" sz="2000" dirty="0" smtClean="0">
              <a:latin typeface="方正兰亭黑简体" panose="02000000000000000000" charset="-122"/>
              <a:ea typeface="方正兰亭粗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72920" y="8656320"/>
            <a:ext cx="42481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▶详情页设计流程 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▶卖点提炼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▶运营设计思维  ▶</a:t>
            </a:r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3" name="椭圆 2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  <a:sym typeface="+mn-ea"/>
                </a:rPr>
                <a:t>四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实训答辩</a:t>
            </a:r>
            <a:endParaRPr 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6840" y="2058670"/>
            <a:ext cx="1238567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（</a:t>
            </a:r>
            <a:r>
              <a:rPr lang="zh-CN" altLang="en-US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二</a:t>
            </a:r>
            <a:r>
              <a:rPr lang="zh-CN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）</a:t>
            </a:r>
            <a:r>
              <a:rPr lang="zh-CN" altLang="en-US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全员互动</a:t>
            </a:r>
            <a:endParaRPr lang="en-US" altLang="zh-CN" sz="2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1.</a:t>
            </a:r>
            <a:r>
              <a:rPr lang="zh-CN" altLang="en-US" sz="20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互相认识（和周围的人交流，熟悉彼此）</a:t>
            </a:r>
            <a:endParaRPr lang="en-US" altLang="zh-CN" sz="2000" dirty="0" smtClean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4.</a:t>
            </a:r>
            <a:r>
              <a:rPr lang="zh-CN" altLang="en-US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建立学习小组（以</a:t>
            </a:r>
            <a:r>
              <a:rPr lang="en-US" altLang="zh-CN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4</a:t>
            </a:r>
            <a:r>
              <a:rPr lang="zh-CN" altLang="en-US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至</a:t>
            </a:r>
            <a:r>
              <a:rPr lang="en-US" altLang="zh-CN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5</a:t>
            </a:r>
            <a:r>
              <a:rPr lang="zh-CN" altLang="en-US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人为单位成一组，选出组长；集思广益</a:t>
            </a:r>
            <a:r>
              <a:rPr lang="en-US" altLang="zh-CN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——</a:t>
            </a:r>
            <a:r>
              <a:rPr lang="zh-CN" altLang="en-US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确认</a:t>
            </a:r>
            <a:r>
              <a:rPr lang="zh-CN" altLang="en-US" sz="20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队标、口号</a:t>
            </a:r>
            <a:r>
              <a:rPr lang="zh-CN" altLang="en-US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）</a:t>
            </a:r>
            <a:endParaRPr lang="en-US" altLang="zh-CN" sz="2000" dirty="0" smtClean="0">
              <a:latin typeface="方正兰亭黑简体" panose="02000000000000000000" charset="-122"/>
              <a:ea typeface="方正兰亭粗黑简体" panose="02000000000000000000" charset="-122"/>
              <a:cs typeface="方正兰亭黑简体" panose="020000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3.</a:t>
            </a:r>
            <a:r>
              <a:rPr lang="zh-CN" altLang="en-US" sz="20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学生自我介绍（姓名、籍贯、爱好、未来职业规划、是否升本或考研等）</a:t>
            </a:r>
            <a:endParaRPr lang="en-US" altLang="zh-CN" sz="2000" dirty="0" smtClean="0">
              <a:latin typeface="方正兰亭黑简体" panose="02000000000000000000" charset="-122"/>
              <a:ea typeface="方正兰亭粗黑简体" panose="02000000000000000000" charset="-122"/>
              <a:cs typeface="方正兰亭黑简体" panose="020000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4.</a:t>
            </a:r>
            <a:r>
              <a:rPr lang="zh-CN" altLang="en-US" sz="2000" dirty="0" smtClean="0">
                <a:latin typeface="方正兰亭黑简体" panose="02000000000000000000" charset="-122"/>
                <a:ea typeface="方正兰亭粗黑简体" panose="02000000000000000000" charset="-122"/>
                <a:cs typeface="方正兰亭黑简体" panose="02000000000000000000" charset="-122"/>
                <a:sym typeface="+mn-ea"/>
              </a:rPr>
              <a:t>小组上台展示</a:t>
            </a:r>
            <a:endParaRPr lang="en-US" altLang="zh-CN" sz="2000" dirty="0" smtClean="0">
              <a:latin typeface="方正兰亭黑简体" panose="02000000000000000000" charset="-122"/>
              <a:ea typeface="方正兰亭粗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72920" y="8656320"/>
            <a:ext cx="42481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▶详情页设计流程 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▶卖点提炼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▶运营设计思维  ▶</a:t>
            </a:r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6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小结</a:t>
            </a:r>
            <a:r>
              <a:rPr sz="36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</a:t>
            </a:r>
            <a:endParaRPr lang="en-US" altLang="zh-CN" sz="3600" dirty="0" smtClean="0">
              <a:solidFill>
                <a:srgbClr val="FF4A00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pic>
        <p:nvPicPr>
          <p:cNvPr id="11" name="图片 10" descr="C:\Users\Administrator\Desktop\人物.png人物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1289665" y="2952115"/>
            <a:ext cx="2367915" cy="45250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4" name="椭圆 3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</a:rPr>
                <a:t>三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</a:endParaRPr>
            </a:p>
          </p:txBody>
        </p:sp>
      </p:grpSp>
      <p:grpSp>
        <p:nvGrpSpPr>
          <p:cNvPr id="7" name="组合 16"/>
          <p:cNvGrpSpPr/>
          <p:nvPr/>
        </p:nvGrpSpPr>
        <p:grpSpPr>
          <a:xfrm>
            <a:off x="1412875" y="4382135"/>
            <a:ext cx="9272905" cy="553085"/>
            <a:chOff x="2225" y="6901"/>
            <a:chExt cx="14603" cy="871"/>
          </a:xfrm>
        </p:grpSpPr>
        <p:sp>
          <p:nvSpPr>
            <p:cNvPr id="12" name="文本框 11"/>
            <p:cNvSpPr txBox="1"/>
            <p:nvPr/>
          </p:nvSpPr>
          <p:spPr>
            <a:xfrm>
              <a:off x="4320" y="6901"/>
              <a:ext cx="12508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000" dirty="0" smtClean="0"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成立学习小组，小组上台展示</a:t>
              </a:r>
              <a:endParaRPr lang="zh-CN" sz="3000" dirty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5" y="6901"/>
              <a:ext cx="2095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000" dirty="0" smtClean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互动</a:t>
              </a:r>
              <a:r>
                <a:rPr lang="en-US" altLang="zh-CN" sz="3000" dirty="0" smtClean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2</a:t>
              </a:r>
              <a:r>
                <a:rPr lang="zh-CN" altLang="en-US" sz="3000" dirty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：</a:t>
              </a:r>
              <a:endParaRPr lang="zh-CN" altLang="en-US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743200" y="3391535"/>
            <a:ext cx="79425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全员互动交流</a:t>
            </a:r>
            <a:endParaRPr lang="zh-CN" sz="3000" dirty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12875" y="3391535"/>
            <a:ext cx="13296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000" dirty="0" smtClean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互动</a:t>
            </a:r>
            <a:r>
              <a:rPr lang="en-US" altLang="zh-CN" sz="3000" dirty="0" smtClean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1</a:t>
            </a:r>
            <a:r>
              <a:rPr lang="zh-CN" altLang="en-US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：</a:t>
            </a:r>
            <a:endParaRPr lang="zh-CN" altLang="en-US" sz="3000" dirty="0">
              <a:solidFill>
                <a:srgbClr val="B63C6B"/>
              </a:solidFill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grpSp>
        <p:nvGrpSpPr>
          <p:cNvPr id="14" name="组合 15"/>
          <p:cNvGrpSpPr/>
          <p:nvPr/>
        </p:nvGrpSpPr>
        <p:grpSpPr>
          <a:xfrm>
            <a:off x="1412875" y="5375910"/>
            <a:ext cx="9272905" cy="553085"/>
            <a:chOff x="2299" y="8466"/>
            <a:chExt cx="14603" cy="871"/>
          </a:xfrm>
        </p:grpSpPr>
        <p:sp>
          <p:nvSpPr>
            <p:cNvPr id="6" name="文本框 5"/>
            <p:cNvSpPr txBox="1"/>
            <p:nvPr/>
          </p:nvSpPr>
          <p:spPr>
            <a:xfrm>
              <a:off x="4394" y="8466"/>
              <a:ext cx="12508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000" dirty="0" smtClean="0"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学员自我介绍</a:t>
              </a:r>
              <a:endParaRPr lang="zh-CN" altLang="en-US" sz="3000" dirty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99" y="8466"/>
              <a:ext cx="2094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000" dirty="0" smtClean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互动</a:t>
              </a:r>
              <a:r>
                <a:rPr lang="en-US" altLang="zh-CN" sz="3000" dirty="0" smtClean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3</a:t>
              </a:r>
              <a:r>
                <a:rPr lang="zh-CN" altLang="en-US" sz="3000" dirty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：</a:t>
              </a:r>
              <a:endParaRPr lang="zh-CN" altLang="en-US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772920" y="8656320"/>
            <a:ext cx="42481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▶详情页设计流程  ▶卖点提炼  ▶运营设计思维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▶</a:t>
            </a:r>
            <a:r>
              <a:rPr lang="zh-CN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1400175" y="1073150"/>
            <a:ext cx="9796463" cy="746125"/>
          </a:xfrm>
          <a:prstGeom prst="rect">
            <a:avLst/>
          </a:prstGeom>
          <a:noFill/>
          <a:ln w="9525">
            <a:noFill/>
          </a:ln>
        </p:spPr>
        <p:txBody>
          <a:bodyPr wrap="square" lIns="137999" tIns="69000" rIns="137999" bIns="69000" anchor="ctr"/>
          <a:lstStyle>
            <a:lvl1pPr algn="l" defTabSz="1379220" rtl="0" eaLnBrk="0" fontAlgn="base" hangingPunct="0"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l" defTabSz="1379220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defTabSz="1379220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defTabSz="1379220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defTabSz="1379220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defTabSz="1379220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defTabSz="1379220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defTabSz="1379220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defTabSz="1379220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379855"/>
            <a:r>
              <a:rPr lang="zh-CN" altLang="en-US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</a:rPr>
              <a:t>目 录</a:t>
            </a:r>
            <a:endParaRPr lang="zh-CN" altLang="en-US" kern="1200" dirty="0" smtClean="0">
              <a:solidFill>
                <a:srgbClr val="FF0000"/>
              </a:solidFill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7165" y="2595880"/>
            <a:ext cx="1226185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379855">
              <a:lnSpc>
                <a:spcPct val="1000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、自我介绍</a:t>
            </a:r>
            <a:endParaRPr lang="zh-CN" alt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  <a:p>
            <a:pPr defTabSz="1379855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二、实训开篇（小程序是什么）</a:t>
            </a:r>
            <a:endParaRPr lang="zh-CN" alt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  <a:p>
            <a:pPr defTabSz="1379855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三、实训授课安排</a:t>
            </a:r>
            <a:endParaRPr lang="zh-CN" alt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  <a:p>
            <a:pPr defTabSz="1379855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四、实训答辩</a:t>
            </a:r>
            <a:endParaRPr lang="zh-CN" alt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48790" y="8124825"/>
            <a:ext cx="4064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中公教育优就业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IT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培训研究院 </a:t>
            </a:r>
            <a:r>
              <a:rPr lang="zh-CN" altLang="en-US" sz="1600" dirty="0" smtClean="0">
                <a:solidFill>
                  <a:srgbClr val="FF4A00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●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UI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研究院</a:t>
            </a:r>
            <a:endParaRPr lang="zh-CN" altLang="en-US" sz="1600" dirty="0" smtClean="0">
              <a:solidFill>
                <a:schemeClr val="bg2">
                  <a:lumMod val="50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8790" y="8124825"/>
            <a:ext cx="4064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中公教育优就业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IT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培训研究院 </a:t>
            </a:r>
            <a:r>
              <a:rPr lang="zh-CN" altLang="en-US" sz="1600" dirty="0" smtClean="0">
                <a:solidFill>
                  <a:srgbClr val="FF4A00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●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UI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研究院</a:t>
            </a:r>
            <a:endParaRPr lang="zh-CN" altLang="en-US" sz="1600" dirty="0" smtClean="0">
              <a:solidFill>
                <a:schemeClr val="bg2">
                  <a:lumMod val="50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6275" y="3378835"/>
            <a:ext cx="12985750" cy="2599055"/>
          </a:xfrm>
          <a:prstGeom prst="rect">
            <a:avLst/>
          </a:prstGeom>
          <a:solidFill>
            <a:srgbClr val="B63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6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一、自我介绍</a:t>
            </a:r>
            <a:endParaRPr lang="zh-CN" altLang="en-US" sz="6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3" name="椭圆 2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  <a:sym typeface="+mn-ea"/>
                </a:rPr>
                <a:t>一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自我介绍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72920" y="8656320"/>
            <a:ext cx="39433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▶详情页概念 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▶详情页入口  ▶详情页作用  ▶</a:t>
            </a:r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6616088" y="3133161"/>
            <a:ext cx="36957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smtClean="0">
                <a:latin typeface="微软雅黑" panose="020B0503020204020204" charset="-122"/>
                <a:ea typeface="微软雅黑" panose="020B0503020204020204" charset="-122"/>
              </a:rPr>
              <a:t>姓名</a:t>
            </a:r>
            <a:r>
              <a:rPr lang="zh-CN" altLang="en-US" sz="3600" smtClean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800" smtClean="0">
                <a:latin typeface="微软雅黑" panose="020B0503020204020204" charset="-122"/>
                <a:ea typeface="微软雅黑" panose="020B0503020204020204" charset="-122"/>
              </a:rPr>
              <a:t>家乡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6616088" y="4518011"/>
            <a:ext cx="3967846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</a:rPr>
              <a:t>关于我的三个关键词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6616088" y="5017310"/>
            <a:ext cx="2888343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Arial Black" panose="020B0A04020102020204" pitchFamily="34" charset="0"/>
              </a:rPr>
              <a:t>Keywords about  me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6616088" y="5416367"/>
            <a:ext cx="1088571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Arial Black" panose="020B0A04020102020204" pitchFamily="34" charset="0"/>
              </a:rPr>
              <a:t>80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后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9446378" y="5416367"/>
            <a:ext cx="8345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</a:rPr>
              <a:t>旅游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0"/>
          <p:cNvSpPr txBox="1"/>
          <p:nvPr/>
        </p:nvSpPr>
        <p:spPr>
          <a:xfrm>
            <a:off x="8190896" y="5416367"/>
            <a:ext cx="83457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编程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895165" y="5400716"/>
            <a:ext cx="0" cy="5080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215966" y="5400716"/>
            <a:ext cx="0" cy="5080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405530" y="3133161"/>
            <a:ext cx="0" cy="275664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8"/>
          <p:cNvSpPr txBox="1"/>
          <p:nvPr/>
        </p:nvSpPr>
        <p:spPr>
          <a:xfrm>
            <a:off x="6673850" y="3913505"/>
            <a:ext cx="294068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</a:rPr>
              <a:t>小程序讲师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ru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5190" y="3132455"/>
            <a:ext cx="3991610" cy="3997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3" name="椭圆 2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  <a:sym typeface="+mn-ea"/>
                </a:rPr>
                <a:t>一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自我介绍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72920" y="8656320"/>
            <a:ext cx="39433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▶详情页概念 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▶详情页入口  ▶详情页作用  ▶</a:t>
            </a:r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993111" y="2213753"/>
            <a:ext cx="5715292" cy="1311156"/>
            <a:chOff x="3018969" y="333831"/>
            <a:chExt cx="6168573" cy="1415144"/>
          </a:xfrm>
        </p:grpSpPr>
        <p:grpSp>
          <p:nvGrpSpPr>
            <p:cNvPr id="28" name="组合 27"/>
            <p:cNvGrpSpPr/>
            <p:nvPr/>
          </p:nvGrpSpPr>
          <p:grpSpPr>
            <a:xfrm>
              <a:off x="3018969" y="333831"/>
              <a:ext cx="6168573" cy="1415144"/>
              <a:chOff x="3018969" y="812800"/>
              <a:chExt cx="6168573" cy="1415144"/>
            </a:xfrm>
          </p:grpSpPr>
          <p:sp>
            <p:nvSpPr>
              <p:cNvPr id="35" name="五边形 2"/>
              <p:cNvSpPr/>
              <p:nvPr/>
            </p:nvSpPr>
            <p:spPr>
              <a:xfrm flipH="1">
                <a:off x="3018969" y="1117600"/>
                <a:ext cx="1538515" cy="1103088"/>
              </a:xfrm>
              <a:custGeom>
                <a:avLst/>
                <a:gdLst>
                  <a:gd name="connsiteX0" fmla="*/ 0 w 2177143"/>
                  <a:gd name="connsiteY0" fmla="*/ 0 h 1277257"/>
                  <a:gd name="connsiteX1" fmla="*/ 1538515 w 2177143"/>
                  <a:gd name="connsiteY1" fmla="*/ 0 h 1277257"/>
                  <a:gd name="connsiteX2" fmla="*/ 2177143 w 2177143"/>
                  <a:gd name="connsiteY2" fmla="*/ 638629 h 1277257"/>
                  <a:gd name="connsiteX3" fmla="*/ 1538515 w 2177143"/>
                  <a:gd name="connsiteY3" fmla="*/ 1277257 h 1277257"/>
                  <a:gd name="connsiteX4" fmla="*/ 0 w 2177143"/>
                  <a:gd name="connsiteY4" fmla="*/ 1277257 h 1277257"/>
                  <a:gd name="connsiteX5" fmla="*/ 0 w 2177143"/>
                  <a:gd name="connsiteY5" fmla="*/ 0 h 1277257"/>
                  <a:gd name="connsiteX0-1" fmla="*/ 0 w 1538515"/>
                  <a:gd name="connsiteY0-2" fmla="*/ 0 h 1277257"/>
                  <a:gd name="connsiteX1-3" fmla="*/ 1538515 w 1538515"/>
                  <a:gd name="connsiteY1-4" fmla="*/ 0 h 1277257"/>
                  <a:gd name="connsiteX2-5" fmla="*/ 812800 w 1538515"/>
                  <a:gd name="connsiteY2-6" fmla="*/ 624114 h 1277257"/>
                  <a:gd name="connsiteX3-7" fmla="*/ 1538515 w 1538515"/>
                  <a:gd name="connsiteY3-8" fmla="*/ 1277257 h 1277257"/>
                  <a:gd name="connsiteX4-9" fmla="*/ 0 w 1538515"/>
                  <a:gd name="connsiteY4-10" fmla="*/ 1277257 h 1277257"/>
                  <a:gd name="connsiteX5-11" fmla="*/ 0 w 1538515"/>
                  <a:gd name="connsiteY5-12" fmla="*/ 0 h 127725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538515" h="1277257">
                    <a:moveTo>
                      <a:pt x="0" y="0"/>
                    </a:moveTo>
                    <a:lnTo>
                      <a:pt x="1538515" y="0"/>
                    </a:lnTo>
                    <a:lnTo>
                      <a:pt x="812800" y="624114"/>
                    </a:lnTo>
                    <a:lnTo>
                      <a:pt x="1538515" y="1277257"/>
                    </a:lnTo>
                    <a:lnTo>
                      <a:pt x="0" y="1277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CC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五边形 2"/>
              <p:cNvSpPr/>
              <p:nvPr/>
            </p:nvSpPr>
            <p:spPr>
              <a:xfrm>
                <a:off x="7649027" y="1124856"/>
                <a:ext cx="1538515" cy="1103088"/>
              </a:xfrm>
              <a:custGeom>
                <a:avLst/>
                <a:gdLst>
                  <a:gd name="connsiteX0" fmla="*/ 0 w 2177143"/>
                  <a:gd name="connsiteY0" fmla="*/ 0 h 1277257"/>
                  <a:gd name="connsiteX1" fmla="*/ 1538515 w 2177143"/>
                  <a:gd name="connsiteY1" fmla="*/ 0 h 1277257"/>
                  <a:gd name="connsiteX2" fmla="*/ 2177143 w 2177143"/>
                  <a:gd name="connsiteY2" fmla="*/ 638629 h 1277257"/>
                  <a:gd name="connsiteX3" fmla="*/ 1538515 w 2177143"/>
                  <a:gd name="connsiteY3" fmla="*/ 1277257 h 1277257"/>
                  <a:gd name="connsiteX4" fmla="*/ 0 w 2177143"/>
                  <a:gd name="connsiteY4" fmla="*/ 1277257 h 1277257"/>
                  <a:gd name="connsiteX5" fmla="*/ 0 w 2177143"/>
                  <a:gd name="connsiteY5" fmla="*/ 0 h 1277257"/>
                  <a:gd name="connsiteX0-1" fmla="*/ 0 w 1538515"/>
                  <a:gd name="connsiteY0-2" fmla="*/ 0 h 1277257"/>
                  <a:gd name="connsiteX1-3" fmla="*/ 1538515 w 1538515"/>
                  <a:gd name="connsiteY1-4" fmla="*/ 0 h 1277257"/>
                  <a:gd name="connsiteX2-5" fmla="*/ 812800 w 1538515"/>
                  <a:gd name="connsiteY2-6" fmla="*/ 624114 h 1277257"/>
                  <a:gd name="connsiteX3-7" fmla="*/ 1538515 w 1538515"/>
                  <a:gd name="connsiteY3-8" fmla="*/ 1277257 h 1277257"/>
                  <a:gd name="connsiteX4-9" fmla="*/ 0 w 1538515"/>
                  <a:gd name="connsiteY4-10" fmla="*/ 1277257 h 1277257"/>
                  <a:gd name="connsiteX5-11" fmla="*/ 0 w 1538515"/>
                  <a:gd name="connsiteY5-12" fmla="*/ 0 h 127725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538515" h="1277257">
                    <a:moveTo>
                      <a:pt x="0" y="0"/>
                    </a:moveTo>
                    <a:lnTo>
                      <a:pt x="1538515" y="0"/>
                    </a:lnTo>
                    <a:lnTo>
                      <a:pt x="812800" y="624114"/>
                    </a:lnTo>
                    <a:lnTo>
                      <a:pt x="1538515" y="1277257"/>
                    </a:lnTo>
                    <a:lnTo>
                      <a:pt x="0" y="1277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CC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831771" y="812800"/>
                <a:ext cx="4528457" cy="110308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直角三角形 37"/>
              <p:cNvSpPr/>
              <p:nvPr/>
            </p:nvSpPr>
            <p:spPr>
              <a:xfrm flipV="1">
                <a:off x="7649027" y="1923144"/>
                <a:ext cx="725713" cy="304800"/>
              </a:xfrm>
              <a:prstGeom prst="rtTriangle">
                <a:avLst/>
              </a:prstGeom>
              <a:solidFill>
                <a:srgbClr val="E5A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直角三角形 38"/>
              <p:cNvSpPr/>
              <p:nvPr/>
            </p:nvSpPr>
            <p:spPr>
              <a:xfrm flipH="1" flipV="1">
                <a:off x="3831771" y="1915888"/>
                <a:ext cx="725713" cy="304800"/>
              </a:xfrm>
              <a:prstGeom prst="rtTriangle">
                <a:avLst/>
              </a:prstGeom>
              <a:solidFill>
                <a:srgbClr val="E5AF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>
              <a:off x="3911600" y="1357093"/>
              <a:ext cx="436879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911600" y="391895"/>
              <a:ext cx="4368799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185885" y="711201"/>
              <a:ext cx="67491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236688" y="1647375"/>
              <a:ext cx="1175655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7743371" y="1676403"/>
              <a:ext cx="1175655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8374740" y="711201"/>
              <a:ext cx="67491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0"/>
          <p:cNvSpPr txBox="1"/>
          <p:nvPr/>
        </p:nvSpPr>
        <p:spPr>
          <a:xfrm>
            <a:off x="6090931" y="2402013"/>
            <a:ext cx="193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专业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1"/>
          <p:cNvSpPr txBox="1"/>
          <p:nvPr/>
        </p:nvSpPr>
        <p:spPr>
          <a:xfrm>
            <a:off x="3310919" y="3835807"/>
            <a:ext cx="645869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计算机</a:t>
            </a:r>
            <a:endParaRPr lang="zh-CN" altLang="en-US" sz="1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2"/>
          <p:cNvSpPr txBox="1"/>
          <p:nvPr/>
        </p:nvSpPr>
        <p:spPr>
          <a:xfrm>
            <a:off x="3310939" y="4142733"/>
            <a:ext cx="682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我</a:t>
            </a:r>
            <a:endParaRPr lang="en-US" altLang="zh-CN" sz="3200" b="1" dirty="0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主</a:t>
            </a:r>
            <a:endParaRPr lang="en-US" altLang="zh-CN" sz="3200" b="1" dirty="0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修</a:t>
            </a:r>
            <a:endParaRPr lang="zh-CN" altLang="en-US" sz="32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3"/>
          <p:cNvSpPr txBox="1"/>
          <p:nvPr/>
        </p:nvSpPr>
        <p:spPr>
          <a:xfrm>
            <a:off x="3807327" y="6517758"/>
            <a:ext cx="577347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有的时候也可以叫   程序猿</a:t>
            </a:r>
            <a:endParaRPr lang="en-US" altLang="zh-CN" sz="3200" b="1" dirty="0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b="1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现在是编程讲师</a:t>
            </a:r>
            <a:endParaRPr lang="zh-CN" altLang="en-US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4"/>
          <p:cNvSpPr txBox="1"/>
          <p:nvPr/>
        </p:nvSpPr>
        <p:spPr>
          <a:xfrm>
            <a:off x="9485780" y="5462548"/>
            <a:ext cx="1741714" cy="1383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哦！</a:t>
            </a:r>
            <a:endParaRPr lang="en-US" altLang="zh-CN" sz="2800" dirty="0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程序员！</a:t>
            </a:r>
            <a:endParaRPr lang="en-US" altLang="zh-CN" sz="2800" dirty="0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码农！</a:t>
            </a:r>
            <a:endParaRPr lang="zh-CN" altLang="en-US" sz="280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6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小结</a:t>
            </a:r>
            <a:r>
              <a:rPr sz="3600" dirty="0" smtClean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</a:t>
            </a:r>
            <a:endParaRPr lang="en-US" altLang="zh-CN" sz="3600" dirty="0" smtClean="0">
              <a:solidFill>
                <a:srgbClr val="FF4A00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pic>
        <p:nvPicPr>
          <p:cNvPr id="11" name="图片 10" descr="C:\Users\Administrator\Desktop\人物.png人物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1289665" y="2952115"/>
            <a:ext cx="2367915" cy="452501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4" name="椭圆 3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</a:rPr>
                <a:t>一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12875" y="4382135"/>
            <a:ext cx="9272905" cy="553085"/>
            <a:chOff x="2225" y="6901"/>
            <a:chExt cx="14603" cy="871"/>
          </a:xfrm>
        </p:grpSpPr>
        <p:sp>
          <p:nvSpPr>
            <p:cNvPr id="12" name="文本框 11"/>
            <p:cNvSpPr txBox="1"/>
            <p:nvPr/>
          </p:nvSpPr>
          <p:spPr>
            <a:xfrm>
              <a:off x="4320" y="6901"/>
              <a:ext cx="12508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000" dirty="0" smtClean="0"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向同学提</a:t>
              </a:r>
              <a:r>
                <a:rPr lang="en-US" altLang="zh-CN" sz="3000" dirty="0" smtClean="0"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2</a:t>
              </a:r>
              <a:r>
                <a:rPr lang="zh-CN" altLang="en-US" sz="3000" dirty="0" smtClean="0"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个问题</a:t>
              </a:r>
              <a:endParaRPr lang="zh-CN" sz="3000" dirty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25" y="6901"/>
              <a:ext cx="2095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000" dirty="0" smtClean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互动</a:t>
              </a:r>
              <a:r>
                <a:rPr lang="en-US" altLang="zh-CN" sz="3000" dirty="0" smtClean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2</a:t>
              </a:r>
              <a:r>
                <a:rPr lang="zh-CN" altLang="en-US" sz="3000" dirty="0">
                  <a:solidFill>
                    <a:srgbClr val="B63C6B"/>
                  </a:solidFill>
                  <a:latin typeface="方正兰亭粗黑简体" panose="02000000000000000000" charset="-122"/>
                  <a:ea typeface="方正兰亭粗黑简体" panose="02000000000000000000" charset="-122"/>
                  <a:cs typeface="方正兰亭粗黑简体" panose="02000000000000000000" charset="-122"/>
                  <a:sym typeface="+mn-ea"/>
                </a:rPr>
                <a:t>：</a:t>
              </a:r>
              <a:endParaRPr lang="zh-CN" altLang="en-US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743200" y="3391535"/>
            <a:ext cx="79425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可以向老师提</a:t>
            </a:r>
            <a:r>
              <a:rPr lang="en-US" altLang="zh-CN" sz="3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2</a:t>
            </a:r>
            <a:r>
              <a:rPr lang="zh-CN" altLang="en-US" sz="3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个问题</a:t>
            </a:r>
            <a:endParaRPr lang="zh-CN" sz="3000" dirty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12875" y="3391535"/>
            <a:ext cx="13296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000" dirty="0" smtClean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互动</a:t>
            </a:r>
            <a:r>
              <a:rPr lang="en-US" altLang="zh-CN" sz="3000" dirty="0" smtClean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1</a:t>
            </a:r>
            <a:r>
              <a:rPr lang="zh-CN" altLang="en-US" sz="3000" dirty="0">
                <a:solidFill>
                  <a:srgbClr val="B63C6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：</a:t>
            </a:r>
            <a:endParaRPr lang="zh-CN" altLang="en-US" sz="3000" dirty="0">
              <a:solidFill>
                <a:srgbClr val="B63C6B"/>
              </a:solidFill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72920" y="8656320"/>
            <a:ext cx="39433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▶详情页概念  ▶详情页入口  ▶详情页作用 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</a:t>
            </a:r>
            <a:r>
              <a:rPr lang="zh-CN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8790" y="8124825"/>
            <a:ext cx="40646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中公教育优就业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IT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培训研究院 </a:t>
            </a:r>
            <a:r>
              <a:rPr lang="zh-CN" altLang="en-US" sz="1600" dirty="0" smtClean="0">
                <a:solidFill>
                  <a:srgbClr val="FF4A00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●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UI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研究院</a:t>
            </a:r>
            <a:endParaRPr lang="zh-CN" altLang="en-US" sz="1600" dirty="0" smtClean="0">
              <a:solidFill>
                <a:schemeClr val="bg2">
                  <a:lumMod val="50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6275" y="3378835"/>
            <a:ext cx="12985750" cy="2599055"/>
          </a:xfrm>
          <a:prstGeom prst="rect">
            <a:avLst/>
          </a:prstGeom>
          <a:solidFill>
            <a:srgbClr val="B63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6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二、小程序</a:t>
            </a:r>
            <a:r>
              <a:rPr lang="zh-CN" altLang="en-US" sz="6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是什么</a:t>
            </a:r>
            <a:endParaRPr lang="zh-CN" sz="6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3" name="椭圆 2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  <a:sym typeface="+mn-ea"/>
                </a:rPr>
                <a:t>二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小程序是什么</a:t>
            </a:r>
            <a:endParaRPr 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2920" y="8656320"/>
            <a:ext cx="38582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▶构成形式（广义）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▶构成形式（狭义）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▶</a:t>
            </a:r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62760" y="3795395"/>
            <a:ext cx="4090670" cy="17532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用完即走</a:t>
            </a:r>
            <a:endParaRPr lang="zh-CN" altLang="en-US" sz="2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无需卸载的“轻</a:t>
            </a:r>
            <a:r>
              <a:rPr lang="en-US" altLang="zh-CN" sz="2400" dirty="0">
                <a:cs typeface="+mn-ea"/>
                <a:sym typeface="+mn-lt"/>
              </a:rPr>
              <a:t>APP</a:t>
            </a:r>
            <a:r>
              <a:rPr lang="zh-CN" altLang="en-US" sz="2400" dirty="0">
                <a:cs typeface="+mn-ea"/>
                <a:sym typeface="+mn-lt"/>
              </a:rPr>
              <a:t>”</a:t>
            </a:r>
            <a:endParaRPr lang="zh-CN" altLang="en-US" sz="2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可以理解为在微信内打开</a:t>
            </a:r>
            <a:r>
              <a:rPr lang="en-US" altLang="zh-CN" sz="2400" dirty="0">
                <a:cs typeface="+mn-ea"/>
                <a:sym typeface="+mn-lt"/>
              </a:rPr>
              <a:t>APP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62760" y="2211070"/>
            <a:ext cx="4029075" cy="7683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p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官方定义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419340" y="2211070"/>
            <a:ext cx="4603750" cy="7600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20524" y="452788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优秀的操作体验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20502" y="2329601"/>
            <a:ext cx="192278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不是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HTML5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15340" y="397619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一次开发，多端兼容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96000" y="2066307"/>
            <a:ext cx="0" cy="311133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419340" y="3293745"/>
            <a:ext cx="4538980" cy="677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79030" y="5419725"/>
            <a:ext cx="4544695" cy="7575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20524" y="6925640"/>
            <a:ext cx="24942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优秀的操作体验</a:t>
            </a:r>
            <a:endParaRPr lang="zh-CN" altLang="en-US" sz="2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17575" y="3376341"/>
            <a:ext cx="3154680" cy="49149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即用即走，随手可得</a:t>
            </a:r>
            <a:endParaRPr lang="en-US" altLang="zh-CN" sz="2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18210" y="5552898"/>
            <a:ext cx="3154680" cy="49149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一次开发，多端兼容</a:t>
            </a:r>
            <a:endParaRPr lang="en-US" altLang="zh-CN" sz="2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79030" y="4314825"/>
            <a:ext cx="4480560" cy="739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57820" y="4451985"/>
            <a:ext cx="2419985" cy="4914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拥有离线能力</a:t>
            </a:r>
            <a:endParaRPr lang="en-US" altLang="zh-CN" sz="2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10780" y="6637020"/>
            <a:ext cx="4480560" cy="739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52274" y="6761175"/>
            <a:ext cx="24942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dirty="0">
                <a:solidFill>
                  <a:schemeClr val="bg1"/>
                </a:solidFill>
                <a:cs typeface="+mn-ea"/>
                <a:sym typeface="+mn-lt"/>
              </a:rPr>
              <a:t>优秀的操作体验</a:t>
            </a:r>
            <a:endParaRPr lang="zh-CN" altLang="en-US" sz="2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343" y="1024890"/>
            <a:ext cx="1102893" cy="820420"/>
            <a:chOff x="169" y="1765"/>
            <a:chExt cx="1524" cy="1134"/>
          </a:xfrm>
        </p:grpSpPr>
        <p:sp>
          <p:nvSpPr>
            <p:cNvPr id="3" name="椭圆 2"/>
            <p:cNvSpPr/>
            <p:nvPr/>
          </p:nvSpPr>
          <p:spPr>
            <a:xfrm>
              <a:off x="559" y="1765"/>
              <a:ext cx="1134" cy="1134"/>
            </a:xfrm>
            <a:prstGeom prst="ellipse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3600" b="1" dirty="0">
                <a:latin typeface="Arial" panose="020B0604020202020204" pitchFamily="34" charset="0"/>
                <a:ea typeface="方正兰亭大黑_GBK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9" y="1765"/>
              <a:ext cx="960" cy="1134"/>
            </a:xfrm>
            <a:prstGeom prst="rect">
              <a:avLst/>
            </a:prstGeom>
            <a:solidFill>
              <a:srgbClr val="B63C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3600" b="1" dirty="0">
                  <a:latin typeface="方正兰亭粗黑简体" panose="02000000000000000000" charset="-122"/>
                  <a:ea typeface="方正兰亭粗黑简体" panose="02000000000000000000" charset="-122"/>
                  <a:cs typeface="Impact" panose="020B0806030902050204" charset="0"/>
                  <a:sym typeface="+mn-ea"/>
                </a:rPr>
                <a:t>二</a:t>
              </a:r>
              <a:endParaRPr lang="zh-CN" altLang="en-US" sz="3600" b="1" dirty="0">
                <a:latin typeface="方正兰亭粗黑简体" panose="02000000000000000000" charset="-122"/>
                <a:ea typeface="方正兰亭粗黑简体" panose="02000000000000000000" charset="-122"/>
                <a:cs typeface="Impact" panose="020B080603090205020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87475" y="1112520"/>
            <a:ext cx="9584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小程序是什么</a:t>
            </a:r>
            <a:endParaRPr 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87475" y="2030095"/>
            <a:ext cx="1243965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  <a:sym typeface="+mn-ea"/>
              </a:rPr>
              <a:t>（二）小程序案例</a:t>
            </a:r>
            <a:endParaRPr lang="en-US" altLang="zh-CN" sz="2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 smtClean="0"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2920" y="8656320"/>
            <a:ext cx="38582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▶构成形式（广义）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▶构成形式（狭义）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▶</a:t>
            </a:r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互动提问</a:t>
            </a:r>
            <a:r>
              <a:rPr lang="zh-CN" altLang="en-US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 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 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22319" y="3597836"/>
            <a:ext cx="4786814" cy="40036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73950" y="3597836"/>
            <a:ext cx="4786814" cy="40036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646508" y="2899172"/>
            <a:ext cx="133882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电商</a:t>
            </a:r>
            <a:r>
              <a:rPr lang="zh-CN" altLang="en-US">
                <a:solidFill>
                  <a:schemeClr val="bg1"/>
                </a:solidFill>
                <a:cs typeface="+mn-ea"/>
                <a:sym typeface="+mn-lt"/>
              </a:rPr>
              <a:t>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5199" y="3597836"/>
            <a:ext cx="4522094" cy="40036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46310" y="2899652"/>
            <a:ext cx="133882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门店小程序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 descr="图片包含 屏幕截图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182" y="3842267"/>
            <a:ext cx="2058158" cy="3658946"/>
          </a:xfrm>
          <a:prstGeom prst="rect">
            <a:avLst/>
          </a:prstGeom>
        </p:spPr>
      </p:pic>
      <p:pic>
        <p:nvPicPr>
          <p:cNvPr id="13" name="图片 12" descr="图片包含 屏幕截图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97" y="3847580"/>
            <a:ext cx="2055169" cy="36536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46647" y="767558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第三方技术开发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50607" y="7741994"/>
            <a:ext cx="2730235" cy="307777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公众号后台直接生成，绑定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家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574437196"/>
  <p:tag name="KSO_WM_UNIT_PLACING_PICTURE_USER_VIEWPORT" val="{&quot;height&quot;:34650,&quot;width&quot;:16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WPS 演示</Application>
  <PresentationFormat>自定义</PresentationFormat>
  <Paragraphs>229</Paragraphs>
  <Slides>19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方正兰亭黑简体</vt:lpstr>
      <vt:lpstr>黑体</vt:lpstr>
      <vt:lpstr>方正兰亭粗黑简体</vt:lpstr>
      <vt:lpstr>微软雅黑</vt:lpstr>
      <vt:lpstr>方正兰亭大黑_GBK</vt:lpstr>
      <vt:lpstr>Impact</vt:lpstr>
      <vt:lpstr>Arial Black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李晓波</dc:creator>
  <cp:lastModifiedBy>立志大灰郎</cp:lastModifiedBy>
  <cp:revision>1880</cp:revision>
  <dcterms:created xsi:type="dcterms:W3CDTF">2020-01-03T11:21:00Z</dcterms:created>
  <dcterms:modified xsi:type="dcterms:W3CDTF">2020-05-14T02:34:14Z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